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4078" r:id="rId2"/>
  </p:sldMasterIdLst>
  <p:notesMasterIdLst>
    <p:notesMasterId r:id="rId36"/>
  </p:notesMasterIdLst>
  <p:handoutMasterIdLst>
    <p:handoutMasterId r:id="rId37"/>
  </p:handoutMasterIdLst>
  <p:sldIdLst>
    <p:sldId id="256" r:id="rId3"/>
    <p:sldId id="457" r:id="rId4"/>
    <p:sldId id="485" r:id="rId5"/>
    <p:sldId id="484" r:id="rId6"/>
    <p:sldId id="490" r:id="rId7"/>
    <p:sldId id="521" r:id="rId8"/>
    <p:sldId id="491" r:id="rId9"/>
    <p:sldId id="492" r:id="rId10"/>
    <p:sldId id="503" r:id="rId11"/>
    <p:sldId id="493" r:id="rId12"/>
    <p:sldId id="494" r:id="rId13"/>
    <p:sldId id="517" r:id="rId14"/>
    <p:sldId id="518" r:id="rId15"/>
    <p:sldId id="495" r:id="rId16"/>
    <p:sldId id="496" r:id="rId17"/>
    <p:sldId id="502" r:id="rId18"/>
    <p:sldId id="497" r:id="rId19"/>
    <p:sldId id="498" r:id="rId20"/>
    <p:sldId id="499" r:id="rId21"/>
    <p:sldId id="500" r:id="rId22"/>
    <p:sldId id="501" r:id="rId23"/>
    <p:sldId id="504" r:id="rId24"/>
    <p:sldId id="519" r:id="rId25"/>
    <p:sldId id="514" r:id="rId26"/>
    <p:sldId id="515" r:id="rId27"/>
    <p:sldId id="507" r:id="rId28"/>
    <p:sldId id="508" r:id="rId29"/>
    <p:sldId id="509" r:id="rId30"/>
    <p:sldId id="510" r:id="rId31"/>
    <p:sldId id="511" r:id="rId32"/>
    <p:sldId id="516" r:id="rId33"/>
    <p:sldId id="513" r:id="rId34"/>
    <p:sldId id="520" r:id="rId35"/>
  </p:sldIdLst>
  <p:sldSz cx="9144000" cy="6858000" type="letter"/>
  <p:notesSz cx="7023100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60093"/>
    <a:srgbClr val="008080"/>
    <a:srgbClr val="FF6699"/>
    <a:srgbClr val="FF66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73526" autoAdjust="0"/>
  </p:normalViewPr>
  <p:slideViewPr>
    <p:cSldViewPr>
      <p:cViewPr varScale="1">
        <p:scale>
          <a:sx n="84" d="100"/>
          <a:sy n="84" d="100"/>
        </p:scale>
        <p:origin x="23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766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XGPFS01\RBREEPE$\A_DDP\IEEE%20ICC\Fall%202019\PDi2%20presentation\expected%20vs%20actual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Cost of OH / UD Conversion</a:t>
            </a:r>
            <a:r>
              <a:rPr lang="en-US" baseline="0" dirty="0"/>
              <a:t> Based on Percentage of Feeder Converted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188777380342E-2"/>
          <c:y val="8.1847965141314372E-2"/>
          <c:w val="0.79599657647584487"/>
          <c:h val="0.82488681129756836"/>
        </c:manualLayout>
      </c:layout>
      <c:scatterChart>
        <c:scatterStyle val="smoothMarker"/>
        <c:varyColors val="0"/>
        <c:ser>
          <c:idx val="0"/>
          <c:order val="0"/>
          <c:tx>
            <c:v>Expected</c:v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Sheet1!$B$1:$B$21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322-4F71-A3B2-A7AC3402D86B}"/>
            </c:ext>
          </c:extLst>
        </c:ser>
        <c:ser>
          <c:idx val="1"/>
          <c:order val="1"/>
          <c:tx>
            <c:v>Actual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Sheet1!$C$1:$C$21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  <c:pt idx="14">
                  <c:v>110</c:v>
                </c:pt>
                <c:pt idx="15">
                  <c:v>120</c:v>
                </c:pt>
                <c:pt idx="16">
                  <c:v>130</c:v>
                </c:pt>
                <c:pt idx="17">
                  <c:v>140</c:v>
                </c:pt>
                <c:pt idx="18">
                  <c:v>150</c:v>
                </c:pt>
                <c:pt idx="19">
                  <c:v>160</c:v>
                </c:pt>
                <c:pt idx="20">
                  <c:v>170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322-4F71-A3B2-A7AC3402D86B}"/>
            </c:ext>
          </c:extLst>
        </c:ser>
        <c:ser>
          <c:idx val="2"/>
          <c:order val="2"/>
          <c:tx>
            <c:v>Mystery Valley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Sheet1!$D$1:$D$2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xVal>
          <c:yVal>
            <c:numRef>
              <c:f>Sheet1!$E$1:$E$2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322-4F71-A3B2-A7AC3402D86B}"/>
            </c:ext>
          </c:extLst>
        </c:ser>
        <c:ser>
          <c:idx val="3"/>
          <c:order val="3"/>
          <c:tx>
            <c:v>Roswell</c:v>
          </c:tx>
          <c:spPr>
            <a:ln w="19050" cap="rnd">
              <a:solidFill>
                <a:schemeClr val="accent4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Sheet1!$D$4:$D$5</c:f>
              <c:numCache>
                <c:formatCode>General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xVal>
          <c:yVal>
            <c:numRef>
              <c:f>Sheet1!$E$4:$E$5</c:f>
              <c:numCache>
                <c:formatCode>General</c:formatCode>
                <c:ptCount val="2"/>
                <c:pt idx="0">
                  <c:v>0</c:v>
                </c:pt>
                <c:pt idx="1">
                  <c:v>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322-4F71-A3B2-A7AC3402D86B}"/>
            </c:ext>
          </c:extLst>
        </c:ser>
        <c:ser>
          <c:idx val="4"/>
          <c:order val="4"/>
          <c:tx>
            <c:v>Ben Hill</c:v>
          </c:tx>
          <c:spPr>
            <a:ln w="19050" cap="rnd">
              <a:solidFill>
                <a:schemeClr val="accent5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Sheet1!$D$7:$D$8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xVal>
          <c:yVal>
            <c:numRef>
              <c:f>Sheet1!$E$7:$E$8</c:f>
              <c:numCache>
                <c:formatCode>General</c:formatCode>
                <c:ptCount val="2"/>
                <c:pt idx="0">
                  <c:v>0</c:v>
                </c:pt>
                <c:pt idx="1">
                  <c:v>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322-4F71-A3B2-A7AC3402D86B}"/>
            </c:ext>
          </c:extLst>
        </c:ser>
        <c:ser>
          <c:idx val="5"/>
          <c:order val="5"/>
          <c:tx>
            <c:v>Kirkwood</c:v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Sheet1!$D$10:$D$11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xVal>
          <c:yVal>
            <c:numRef>
              <c:f>Sheet1!$E$10:$E$11</c:f>
              <c:numCache>
                <c:formatCode>General</c:formatCode>
                <c:ptCount val="2"/>
                <c:pt idx="0">
                  <c:v>0</c:v>
                </c:pt>
                <c:pt idx="1">
                  <c:v>190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322-4F71-A3B2-A7AC3402D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717064"/>
        <c:axId val="334659192"/>
      </c:scatterChart>
      <c:valAx>
        <c:axId val="336717064"/>
        <c:scaling>
          <c:orientation val="minMax"/>
          <c:max val="10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of Miles Converted to UD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659192"/>
        <c:crosses val="autoZero"/>
        <c:crossBetween val="midCat"/>
        <c:majorUnit val="25"/>
      </c:valAx>
      <c:valAx>
        <c:axId val="33465919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36717064"/>
        <c:crosses val="autoZero"/>
        <c:crossBetween val="midCat"/>
      </c:valAx>
      <c:spPr>
        <a:noFill/>
        <a:ln cmpd="sng">
          <a:solidFill>
            <a:schemeClr val="accent6">
              <a:lumMod val="75000"/>
            </a:schemeClr>
          </a:solidFill>
          <a:prstDash val="lgDash"/>
        </a:ln>
        <a:effectLst/>
      </c:spPr>
    </c:plotArea>
    <c:legend>
      <c:legendPos val="r"/>
      <c:overlay val="0"/>
      <c:spPr>
        <a:noFill/>
        <a:ln>
          <a:solidFill>
            <a:schemeClr val="accent6">
              <a:lumMod val="75000"/>
            </a:schemeClr>
          </a:solidFill>
          <a:prstDash val="dash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0.05217</cdr:x>
      <cdr:y>0.76968</cdr:y>
    </cdr:from>
    <cdr:to>
      <cdr:x>0.21037</cdr:x>
      <cdr:y>0.857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F3FAFD-BA8F-44E5-85F9-FF7617AC52D9}"/>
            </a:ext>
          </a:extLst>
        </cdr:cNvPr>
        <cdr:cNvSpPr txBox="1"/>
      </cdr:nvSpPr>
      <cdr:spPr>
        <a:xfrm xmlns:a="http://schemas.openxmlformats.org/drawingml/2006/main">
          <a:off x="457199" y="4343400"/>
          <a:ext cx="1386268" cy="492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FF0000"/>
              </a:solidFill>
            </a:rPr>
            <a:t>Mystery Valley, 10%</a:t>
          </a:r>
        </a:p>
      </cdr:txBody>
    </cdr:sp>
  </cdr:relSizeAnchor>
  <cdr:relSizeAnchor xmlns:cdr="http://schemas.openxmlformats.org/drawingml/2006/chartDrawing">
    <cdr:from>
      <cdr:x>0.16522</cdr:x>
      <cdr:y>0.71268</cdr:y>
    </cdr:from>
    <cdr:to>
      <cdr:x>0.29091</cdr:x>
      <cdr:y>0.75941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5BD98EB-84AE-4C7E-83CD-5609530AC2B8}"/>
            </a:ext>
          </a:extLst>
        </cdr:cNvPr>
        <cdr:cNvSpPr txBox="1"/>
      </cdr:nvSpPr>
      <cdr:spPr>
        <a:xfrm xmlns:a="http://schemas.openxmlformats.org/drawingml/2006/main">
          <a:off x="1447800" y="4021763"/>
          <a:ext cx="1101444" cy="263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accent4">
                  <a:lumMod val="75000"/>
                </a:schemeClr>
              </a:solidFill>
            </a:rPr>
            <a:t>Roswell, 25%</a:t>
          </a:r>
        </a:p>
      </cdr:txBody>
    </cdr:sp>
  </cdr:relSizeAnchor>
  <cdr:relSizeAnchor xmlns:cdr="http://schemas.openxmlformats.org/drawingml/2006/chartDrawing">
    <cdr:from>
      <cdr:x>0.35652</cdr:x>
      <cdr:y>0.52455</cdr:y>
    </cdr:from>
    <cdr:to>
      <cdr:x>0.48137</cdr:x>
      <cdr:y>0.57129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D398E87-0CA1-4AAF-9C31-A1CC76A96D7D}"/>
            </a:ext>
          </a:extLst>
        </cdr:cNvPr>
        <cdr:cNvSpPr txBox="1"/>
      </cdr:nvSpPr>
      <cdr:spPr>
        <a:xfrm xmlns:a="http://schemas.openxmlformats.org/drawingml/2006/main">
          <a:off x="3124200" y="2960116"/>
          <a:ext cx="1094045" cy="263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Ben Hill,</a:t>
          </a:r>
          <a:r>
            <a:rPr lang="en-US" sz="1100" baseline="0" dirty="0">
              <a:solidFill>
                <a:schemeClr val="accent5">
                  <a:lumMod val="50000"/>
                </a:schemeClr>
              </a:solidFill>
            </a:rPr>
            <a:t> 50%</a:t>
          </a:r>
          <a:endParaRPr lang="en-US" sz="1100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0.70435</cdr:x>
      <cdr:y>0.08875</cdr:y>
    </cdr:from>
    <cdr:to>
      <cdr:x>0.85547</cdr:x>
      <cdr:y>0.13548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34DAB13-BA2A-4DCE-B224-AB82A7031436}"/>
            </a:ext>
          </a:extLst>
        </cdr:cNvPr>
        <cdr:cNvSpPr txBox="1"/>
      </cdr:nvSpPr>
      <cdr:spPr>
        <a:xfrm xmlns:a="http://schemas.openxmlformats.org/drawingml/2006/main">
          <a:off x="6172200" y="500830"/>
          <a:ext cx="1324283" cy="263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B050"/>
              </a:solidFill>
            </a:rPr>
            <a:t>Kirkwood, 100%</a:t>
          </a:r>
        </a:p>
      </cdr:txBody>
    </cdr:sp>
  </cdr:relSizeAnchor>
  <cdr:relSizeAnchor xmlns:cdr="http://schemas.openxmlformats.org/drawingml/2006/chartDrawing">
    <cdr:from>
      <cdr:x>0.07826</cdr:x>
      <cdr:y>0.13503</cdr:y>
    </cdr:from>
    <cdr:to>
      <cdr:x>0.41419</cdr:x>
      <cdr:y>0.26494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3EBBB92-8AEA-4EBC-B1CC-51B5142CD617}"/>
            </a:ext>
          </a:extLst>
        </cdr:cNvPr>
        <cdr:cNvSpPr txBox="1"/>
      </cdr:nvSpPr>
      <cdr:spPr>
        <a:xfrm xmlns:a="http://schemas.openxmlformats.org/drawingml/2006/main">
          <a:off x="685799" y="762000"/>
          <a:ext cx="2943754" cy="73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9" tIns="47095" rIns="94189" bIns="47095" numCol="1" anchor="t" anchorCtr="0" compatLnSpc="1">
            <a:prstTxWarp prst="textNoShape">
              <a:avLst/>
            </a:prstTxWarp>
          </a:bodyPr>
          <a:lstStyle>
            <a:lvl1pPr algn="l" defTabSz="94198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121" y="1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9" tIns="47095" rIns="94189" bIns="47095" numCol="1" anchor="t" anchorCtr="0" compatLnSpc="1">
            <a:prstTxWarp prst="textNoShape">
              <a:avLst/>
            </a:prstTxWarp>
          </a:bodyPr>
          <a:lstStyle>
            <a:lvl1pPr algn="r" defTabSz="94198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43329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9" tIns="47095" rIns="94189" bIns="47095" numCol="1" anchor="b" anchorCtr="0" compatLnSpc="1">
            <a:prstTxWarp prst="textNoShape">
              <a:avLst/>
            </a:prstTxWarp>
          </a:bodyPr>
          <a:lstStyle>
            <a:lvl1pPr algn="l" defTabSz="94198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121" y="8843329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9" tIns="47095" rIns="94189" bIns="47095" numCol="1" anchor="b" anchorCtr="0" compatLnSpc="1">
            <a:prstTxWarp prst="textNoShape">
              <a:avLst/>
            </a:prstTxWarp>
          </a:bodyPr>
          <a:lstStyle>
            <a:lvl1pPr algn="r" defTabSz="941985">
              <a:defRPr sz="1200"/>
            </a:lvl1pPr>
          </a:lstStyle>
          <a:p>
            <a:pPr>
              <a:defRPr/>
            </a:pPr>
            <a:fld id="{341BBFFA-6C3D-44E0-8ED0-F8815682B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1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9" tIns="47095" rIns="94189" bIns="47095" numCol="1" anchor="t" anchorCtr="0" compatLnSpc="1">
            <a:prstTxWarp prst="textNoShape">
              <a:avLst/>
            </a:prstTxWarp>
          </a:bodyPr>
          <a:lstStyle>
            <a:lvl1pPr algn="l" defTabSz="94198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121" y="1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9" tIns="47095" rIns="94189" bIns="47095" numCol="1" anchor="t" anchorCtr="0" compatLnSpc="1">
            <a:prstTxWarp prst="textNoShape">
              <a:avLst/>
            </a:prstTxWarp>
          </a:bodyPr>
          <a:lstStyle>
            <a:lvl1pPr algn="r" defTabSz="94198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734" y="4422461"/>
            <a:ext cx="5149637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9" tIns="47095" rIns="94189" bIns="47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43329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9" tIns="47095" rIns="94189" bIns="47095" numCol="1" anchor="b" anchorCtr="0" compatLnSpc="1">
            <a:prstTxWarp prst="textNoShape">
              <a:avLst/>
            </a:prstTxWarp>
          </a:bodyPr>
          <a:lstStyle>
            <a:lvl1pPr algn="l" defTabSz="94198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121" y="8843329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9" tIns="47095" rIns="94189" bIns="47095" numCol="1" anchor="b" anchorCtr="0" compatLnSpc="1">
            <a:prstTxWarp prst="textNoShape">
              <a:avLst/>
            </a:prstTxWarp>
          </a:bodyPr>
          <a:lstStyle>
            <a:lvl1pPr algn="r" defTabSz="941985">
              <a:defRPr sz="1200"/>
            </a:lvl1pPr>
          </a:lstStyle>
          <a:p>
            <a:pPr>
              <a:defRPr/>
            </a:pPr>
            <a:fld id="{1D9EE7F0-16E9-4E8F-8556-BE8E8AD63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80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9EE7F0-16E9-4E8F-8556-BE8E8AD63D3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36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31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Note: #1 feeder, 4000 + customers</a:t>
            </a:r>
          </a:p>
        </p:txBody>
      </p:sp>
    </p:spTree>
    <p:extLst>
      <p:ext uri="{BB962C8B-B14F-4D97-AF65-F5344CB8AC3E}">
        <p14:creationId xmlns:p14="http://schemas.microsoft.com/office/powerpoint/2010/main" val="1386055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Tree canopy and ROW availability issues</a:t>
            </a:r>
          </a:p>
        </p:txBody>
      </p:sp>
    </p:spTree>
    <p:extLst>
      <p:ext uri="{BB962C8B-B14F-4D97-AF65-F5344CB8AC3E}">
        <p14:creationId xmlns:p14="http://schemas.microsoft.com/office/powerpoint/2010/main" val="2379131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33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As seen on previous slides…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61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No trigger on %CMI to convert to UD…circuit by circuit look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high % forced us to look at that segment and then we drilled down to outage root cause. </a:t>
            </a:r>
          </a:p>
          <a:p>
            <a:pPr eaLnBrk="1" hangingPunct="1"/>
            <a:r>
              <a:rPr lang="en-US" dirty="0"/>
              <a:t>If there was a threshold, it would have been a low number because we have sunk a lot of $$ historically into these feeders on OH solutions.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Note: large circuits = more segments = smaller sections of line; if threshold was set, bias would be to smaller circuits with larger segments. </a:t>
            </a:r>
          </a:p>
        </p:txBody>
      </p:sp>
    </p:spTree>
    <p:extLst>
      <p:ext uri="{BB962C8B-B14F-4D97-AF65-F5344CB8AC3E}">
        <p14:creationId xmlns:p14="http://schemas.microsoft.com/office/powerpoint/2010/main" val="308089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Other improvements made to feeders: 1ph tap recloser installations and tree trimming</a:t>
            </a:r>
          </a:p>
        </p:txBody>
      </p:sp>
    </p:spTree>
    <p:extLst>
      <p:ext uri="{BB962C8B-B14F-4D97-AF65-F5344CB8AC3E}">
        <p14:creationId xmlns:p14="http://schemas.microsoft.com/office/powerpoint/2010/main" val="1821821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Again, lots of OH solutions in the past have been used.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TCC notes: mixture of protection type and curves…swgr fuses, programmable vacuum interrupters, OH fuses, xfrmr fuses, etc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56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07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2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500 count segments = urban</a:t>
            </a:r>
          </a:p>
          <a:p>
            <a:pPr eaLnBrk="1" hangingPunct="1"/>
            <a:r>
              <a:rPr lang="en-US" dirty="0"/>
              <a:t>300 count segments = rural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Decision based on TCC compression</a:t>
            </a:r>
          </a:p>
          <a:p>
            <a:pPr eaLnBrk="1" hangingPunct="1"/>
            <a:r>
              <a:rPr lang="en-US" dirty="0"/>
              <a:t>Planning grade design with traditional design = X</a:t>
            </a:r>
          </a:p>
          <a:p>
            <a:pPr eaLnBrk="1" hangingPunct="1"/>
            <a:r>
              <a:rPr lang="en-US" dirty="0"/>
              <a:t>Revised with non-traditional design = 1.5X</a:t>
            </a:r>
          </a:p>
          <a:p>
            <a:pPr eaLnBrk="1" hangingPunct="1"/>
            <a:r>
              <a:rPr lang="en-US" dirty="0"/>
              <a:t>	Traditional design also includes traditional construction methods and we are not use to multi-miles of OH/UD Conversions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94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30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5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Feeder cable design will be similar to Ben Hill, i.e. our non-traditional design. More switchgear on these projects because all the multi-phase is being converted to UD. </a:t>
            </a:r>
          </a:p>
        </p:txBody>
      </p:sp>
    </p:spTree>
    <p:extLst>
      <p:ext uri="{BB962C8B-B14F-4D97-AF65-F5344CB8AC3E}">
        <p14:creationId xmlns:p14="http://schemas.microsoft.com/office/powerpoint/2010/main" val="246151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05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9EE7F0-16E9-4E8F-8556-BE8E8AD63D3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7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9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89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65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Touching every property owner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Communication and impact to customers / community unlike anything we’ve dealt with so far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Vast majority of construction is directional boring or hydro-vac</a:t>
            </a:r>
          </a:p>
          <a:p>
            <a:pPr eaLnBrk="1" hangingPunct="1"/>
            <a:r>
              <a:rPr lang="en-US" dirty="0"/>
              <a:t>Both direct bury in bore and installation of roll conduit.</a:t>
            </a:r>
          </a:p>
        </p:txBody>
      </p:sp>
    </p:spTree>
    <p:extLst>
      <p:ext uri="{BB962C8B-B14F-4D97-AF65-F5344CB8AC3E}">
        <p14:creationId xmlns:p14="http://schemas.microsoft.com/office/powerpoint/2010/main" val="63726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Worse to first ranking of feeders</a:t>
            </a:r>
          </a:p>
          <a:p>
            <a:pPr eaLnBrk="1" hangingPunct="1"/>
            <a:r>
              <a:rPr lang="en-US" dirty="0"/>
              <a:t>FLISR = fault location, isolation, service restoration program</a:t>
            </a:r>
          </a:p>
          <a:p>
            <a:pPr eaLnBrk="1" hangingPunct="1"/>
            <a:r>
              <a:rPr lang="en-US" dirty="0"/>
              <a:t>	GPC = centralized system to isolate the faulted area / segment and restore service to as many customers as possible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19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Did not use ACE on Mystery Valley, Roswell, and Ben Hill. Other improvements were being made. We identified the segment then drilled down to root cause of how to solve. </a:t>
            </a:r>
          </a:p>
        </p:txBody>
      </p:sp>
    </p:spTree>
    <p:extLst>
      <p:ext uri="{BB962C8B-B14F-4D97-AF65-F5344CB8AC3E}">
        <p14:creationId xmlns:p14="http://schemas.microsoft.com/office/powerpoint/2010/main" val="303807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Initial estimate for Mystery Valley = X per mile</a:t>
            </a:r>
          </a:p>
          <a:p>
            <a:pPr eaLnBrk="1" hangingPunct="1"/>
            <a:r>
              <a:rPr lang="en-US" dirty="0"/>
              <a:t>Kirkwood = 1.5 – 2 X per mile</a:t>
            </a:r>
          </a:p>
          <a:p>
            <a:pPr eaLnBrk="1" hangingPunct="1"/>
            <a:r>
              <a:rPr lang="en-US" dirty="0"/>
              <a:t>Not all new design, we are still learning about all UD feeders.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Twice as many miles of UD cable, so any challenges with installation are magnified </a:t>
            </a:r>
          </a:p>
        </p:txBody>
      </p:sp>
    </p:spTree>
    <p:extLst>
      <p:ext uri="{BB962C8B-B14F-4D97-AF65-F5344CB8AC3E}">
        <p14:creationId xmlns:p14="http://schemas.microsoft.com/office/powerpoint/2010/main" val="392449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Grid Investment is all things we do today, just increased level of improvement</a:t>
            </a:r>
          </a:p>
          <a:p>
            <a:pPr eaLnBrk="1" hangingPunct="1"/>
            <a:r>
              <a:rPr lang="en-US" dirty="0"/>
              <a:t>Philosophy shift from reliability maintenance to reliability improvement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Improvement types: segmentation (oh and ud), new ties (oh and ud), OH/UD conversions, strengthen existing ties, OH rebuilds (BIL improvements), 1ph reclosers on taps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OH/UD conversions will look like Kirkwood, all multiphase OH to convert to UD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Assumptions made on 800 circuits we are touching: </a:t>
            </a:r>
          </a:p>
          <a:p>
            <a:pPr eaLnBrk="1" hangingPunct="1"/>
            <a:r>
              <a:rPr lang="en-US" dirty="0"/>
              <a:t>New SAIDI of 65; current number is 120+</a:t>
            </a:r>
          </a:p>
          <a:p>
            <a:pPr eaLnBrk="1" hangingPunct="1"/>
            <a:r>
              <a:rPr lang="en-US" dirty="0"/>
              <a:t>	Starting point was 85, further investigating of UD and performance of UD feeders got us to 65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 OH/UD conversions: </a:t>
            </a:r>
          </a:p>
          <a:p>
            <a:pPr eaLnBrk="1" hangingPunct="1"/>
            <a:r>
              <a:rPr lang="en-US" dirty="0"/>
              <a:t>	Bottom 2 quartiles circuit level SAIDI and SAIFI AND</a:t>
            </a:r>
          </a:p>
          <a:p>
            <a:pPr eaLnBrk="1" hangingPunct="1"/>
            <a:r>
              <a:rPr lang="en-US" dirty="0"/>
              <a:t>	Bottom quartile vehicle and tree events AND</a:t>
            </a:r>
          </a:p>
          <a:p>
            <a:pPr eaLnBrk="1" hangingPunct="1"/>
            <a:r>
              <a:rPr lang="en-US" dirty="0"/>
              <a:t>	Top 2 quartiles vegetation spending per mile MUST MEET ALL</a:t>
            </a:r>
          </a:p>
          <a:p>
            <a:pPr eaLnBrk="1" hangingPunct="1"/>
            <a:r>
              <a:rPr lang="en-US" dirty="0"/>
              <a:t>220 out of 2600 meet all = 8%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Cost of outage minute saved: </a:t>
            </a:r>
          </a:p>
          <a:p>
            <a:pPr eaLnBrk="1" hangingPunct="1"/>
            <a:r>
              <a:rPr lang="en-US" dirty="0"/>
              <a:t>	If 65 is our new number, 60 mins saved x 2.5 M customers = 150 M minutes…$4.8 B / 150 M minutes = $32 / minute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Cost benefit analysis was ran to get to 800 circuits and different levels of investment. If did 600 circuits, lower cost but more outages. From a customer’s perspective cost of an outage (economical impact) + cost of Grid Investment (bill). Used DOE ICE calculator. Ran 16 models to achieve sweet spot on investment (economic cost and benefit).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Historical SAIDI and SAIFI: 2018=124/1.2; 2017=117/1.1; 2016=110/1.1</a:t>
            </a:r>
          </a:p>
        </p:txBody>
      </p:sp>
    </p:spTree>
    <p:extLst>
      <p:ext uri="{BB962C8B-B14F-4D97-AF65-F5344CB8AC3E}">
        <p14:creationId xmlns:p14="http://schemas.microsoft.com/office/powerpoint/2010/main" val="1065738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  <a:p>
            <a:endParaRPr lang="en-US" dirty="0"/>
          </a:p>
          <a:p>
            <a:r>
              <a:rPr lang="en-US" dirty="0"/>
              <a:t>Question?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9EE7F0-16E9-4E8F-8556-BE8E8AD63D3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1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OH to UD conversion on worse sections of feeder, tree canopy</a:t>
            </a:r>
          </a:p>
        </p:txBody>
      </p:sp>
    </p:spTree>
    <p:extLst>
      <p:ext uri="{BB962C8B-B14F-4D97-AF65-F5344CB8AC3E}">
        <p14:creationId xmlns:p14="http://schemas.microsoft.com/office/powerpoint/2010/main" val="110267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3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8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0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1748B-3182-4A24-BE40-3F61131DDC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Do not need to go into voltage sag mitigation project. </a:t>
            </a:r>
          </a:p>
        </p:txBody>
      </p:sp>
    </p:spTree>
    <p:extLst>
      <p:ext uri="{BB962C8B-B14F-4D97-AF65-F5344CB8AC3E}">
        <p14:creationId xmlns:p14="http://schemas.microsoft.com/office/powerpoint/2010/main" val="209807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4"/>
          <p:cNvSpPr>
            <a:spLocks noChangeAspect="1" noChangeArrowheads="1" noTextEdit="1"/>
          </p:cNvSpPr>
          <p:nvPr userDrawn="1"/>
        </p:nvSpPr>
        <p:spPr bwMode="auto">
          <a:xfrm>
            <a:off x="457200" y="6248400"/>
            <a:ext cx="642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457200" y="6248400"/>
            <a:ext cx="381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4229E-37C3-4A01-8DCB-8C96889595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0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F2D9C-90AB-454A-ADCE-399FE764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D3E11-5245-43D8-9BDA-1B46750CC9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1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E376-6D9E-4969-BE6B-3A967CBC19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5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A4D9-3D3F-482B-BC0B-6E70ECF73B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8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47FFD-4370-4827-878E-FB594250C2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48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4229E-37C3-4A01-8DCB-8C96889595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78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A_power_v_rgb.jpg">
            <a:extLst>
              <a:ext uri="{FF2B5EF4-FFF2-40B4-BE49-F238E27FC236}">
                <a16:creationId xmlns:a16="http://schemas.microsoft.com/office/drawing/2014/main" id="{CE3E19BF-CC67-47D7-92C0-BCCCBFFBA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5219700"/>
            <a:ext cx="11350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894780"/>
            <a:ext cx="7772400" cy="990600"/>
          </a:xfrm>
        </p:spPr>
        <p:txBody>
          <a:bodyPr/>
          <a:lstStyle>
            <a:lvl1pPr algn="ctr">
              <a:defRPr sz="3600">
                <a:solidFill>
                  <a:srgbClr val="62626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7780"/>
            <a:ext cx="6400800" cy="6096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rgbClr val="62626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238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2626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26262"/>
                </a:solidFill>
              </a:defRPr>
            </a:lvl1pPr>
            <a:lvl2pPr>
              <a:defRPr>
                <a:solidFill>
                  <a:srgbClr val="626262"/>
                </a:solidFill>
              </a:defRPr>
            </a:lvl2pPr>
            <a:lvl3pPr>
              <a:defRPr>
                <a:solidFill>
                  <a:srgbClr val="626262"/>
                </a:solidFill>
              </a:defRPr>
            </a:lvl3pPr>
            <a:lvl4pPr>
              <a:defRPr>
                <a:solidFill>
                  <a:srgbClr val="626262"/>
                </a:solidFill>
              </a:defRPr>
            </a:lvl4pPr>
            <a:lvl5pPr>
              <a:defRPr>
                <a:solidFill>
                  <a:srgbClr val="62626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576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4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25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4229E-37C3-4A01-8DCB-8C96889595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59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255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01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865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092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811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370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0"/>
            <a:ext cx="20955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0"/>
            <a:ext cx="61341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79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4229E-37C3-4A01-8DCB-8C96889595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1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473825"/>
            <a:ext cx="457200" cy="384175"/>
          </a:xfrm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94229E-37C3-4A01-8DCB-8C96889595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6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2E953-1D83-4451-A54A-64BDA82C08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4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6A2D2-5600-4384-92F3-683BE7AF1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8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9DF6-A702-4267-9C4A-F8D8AE2FE1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2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E2FE4-C07B-4A6C-9494-F75E3DC22D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4229E-37C3-4A01-8DCB-8C96889595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2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0925" y="6473825"/>
            <a:ext cx="4730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494229E-37C3-4A01-8DCB-8C96889595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9" name="AutoShape 15"/>
          <p:cNvSpPr>
            <a:spLocks noChangeAspect="1" noChangeArrowheads="1" noTextEdit="1"/>
          </p:cNvSpPr>
          <p:nvPr/>
        </p:nvSpPr>
        <p:spPr bwMode="auto">
          <a:xfrm>
            <a:off x="457200" y="6248400"/>
            <a:ext cx="642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57200" y="6248400"/>
            <a:ext cx="381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4077" r:id="rId2"/>
    <p:sldLayoutId id="2147484076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407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51120D0-C67F-43EA-9D45-D87514957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906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965A40-8CAA-4D8B-849D-AF49C71F6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52638"/>
            <a:ext cx="838200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6" descr="GA_power_h_rgb.jpg">
            <a:extLst>
              <a:ext uri="{FF2B5EF4-FFF2-40B4-BE49-F238E27FC236}">
                <a16:creationId xmlns:a16="http://schemas.microsoft.com/office/drawing/2014/main" id="{02F3187E-1ECE-4F46-A87F-996B3F2B99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96913"/>
            <a:ext cx="2341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 descr="Power-Delivery_final.jpg">
            <a:extLst>
              <a:ext uri="{FF2B5EF4-FFF2-40B4-BE49-F238E27FC236}">
                <a16:creationId xmlns:a16="http://schemas.microsoft.com/office/drawing/2014/main" id="{66AB6A03-DF6E-4805-8128-30BE810A4F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2875"/>
            <a:ext cx="52546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23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26262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2626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2626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2626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2626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Font typeface="Wingdings" panose="05000000000000000000" pitchFamily="2" charset="2"/>
        <a:buChar char="§"/>
        <a:defRPr sz="2200">
          <a:solidFill>
            <a:srgbClr val="626262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Char char="–"/>
        <a:defRPr sz="2000">
          <a:solidFill>
            <a:srgbClr val="626262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Char char="•"/>
        <a:defRPr>
          <a:solidFill>
            <a:srgbClr val="626262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Char char="–"/>
        <a:defRPr sz="1600">
          <a:solidFill>
            <a:srgbClr val="626262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Char char="»"/>
        <a:defRPr sz="1400">
          <a:solidFill>
            <a:srgbClr val="626262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id="{85497CBF-97A0-45B8-ACA6-E51AFCC0A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11187"/>
            <a:ext cx="7772400" cy="16748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Georgia Power’s Strategic Overhead-to-Underground Conversions</a:t>
            </a:r>
          </a:p>
        </p:txBody>
      </p:sp>
      <p:sp>
        <p:nvSpPr>
          <p:cNvPr id="3074" name="Subtitle 2">
            <a:extLst>
              <a:ext uri="{FF2B5EF4-FFF2-40B4-BE49-F238E27FC236}">
                <a16:creationId xmlns:a16="http://schemas.microsoft.com/office/drawing/2014/main" id="{50156511-2729-49C7-8108-10F87F8C5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98" y="2667000"/>
            <a:ext cx="7772400" cy="609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</a:rPr>
              <a:t>Robert Reepe III, PE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</a:rPr>
              <a:t>Principal Engineer, Power Delivery Systems and Standards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</a:rPr>
              <a:t>Georgia Power Company, Atlanta GA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877AD2E-9768-4207-A5F5-CFF43218DD59}"/>
              </a:ext>
            </a:extLst>
          </p:cNvPr>
          <p:cNvSpPr txBox="1">
            <a:spLocks/>
          </p:cNvSpPr>
          <p:nvPr/>
        </p:nvSpPr>
        <p:spPr bwMode="auto">
          <a:xfrm>
            <a:off x="716560" y="4267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Wingdings" charset="0"/>
              <a:buNone/>
              <a:defRPr sz="2200">
                <a:solidFill>
                  <a:srgbClr val="626262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–"/>
              <a:defRPr sz="2000">
                <a:solidFill>
                  <a:srgbClr val="626262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•"/>
              <a:defRPr>
                <a:solidFill>
                  <a:srgbClr val="626262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–"/>
              <a:defRPr sz="1600">
                <a:solidFill>
                  <a:srgbClr val="626262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 sz="1400">
                <a:solidFill>
                  <a:srgbClr val="626262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800" kern="0" dirty="0">
                <a:latin typeface="Arial" panose="020B0604020202020204" pitchFamily="34" charset="0"/>
              </a:rPr>
              <a:t>NEETRAC Management Board Forum, Atlanta GA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kern="0" dirty="0">
                <a:latin typeface="Arial" panose="020B0604020202020204" pitchFamily="34" charset="0"/>
              </a:rPr>
              <a:t>1/23/2020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kern="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kern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AC07F-FDB8-4029-B908-788424383618}"/>
              </a:ext>
            </a:extLst>
          </p:cNvPr>
          <p:cNvSpPr txBox="1">
            <a:spLocks/>
          </p:cNvSpPr>
          <p:nvPr/>
        </p:nvSpPr>
        <p:spPr bwMode="auto">
          <a:xfrm>
            <a:off x="8673943" y="6457950"/>
            <a:ext cx="4730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1EE6E3-1100-4999-9856-FC7418E4653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Roswell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1: expected completion end 2019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2: Complete Q1 2019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Plan is for improvements to soak for 12 months, then review similar to Mystery Valley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6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Ben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3 feeders, 20 kV system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Feeders rank #1, #10, and #17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Customer counts: 4200, 3000, and 3000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Same process as before: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Break feeders into approx. 500 customer count segments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Plot historical outages and identify priority areas / segments to make improvements or convert to underground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4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47800"/>
          </a:xfrm>
        </p:spPr>
        <p:txBody>
          <a:bodyPr/>
          <a:lstStyle/>
          <a:p>
            <a:r>
              <a:rPr lang="en-US" sz="3600" dirty="0"/>
              <a:t>Ben Hill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BAE7E5-5AF7-4362-8A2E-CE23899B0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34" y="788126"/>
            <a:ext cx="5367132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47800"/>
          </a:xfrm>
        </p:spPr>
        <p:txBody>
          <a:bodyPr/>
          <a:lstStyle/>
          <a:p>
            <a:r>
              <a:rPr lang="en-US" sz="3600" dirty="0"/>
              <a:t>Ben Hill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F4F540-CB35-47F7-8824-F5A4CC59B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912" y="914400"/>
            <a:ext cx="5872176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4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Ben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7772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Area is heavily treed with poles directly off the edge of pavement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#1: Convert approximately 50% of circuit to underground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lvl="0" algn="l"/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lvl="0" algn="l"/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5.6 miles of feeder cable and 2.6 miles of tap cable across the 8 zones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Expected reduction of 71% in customer minutes interrupted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E0DB52-D23F-4AA8-868E-EED2FB7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954" y="2798428"/>
            <a:ext cx="2865521" cy="20116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02AA99-2AE2-4522-90B7-2C71E3763E9B}"/>
              </a:ext>
            </a:extLst>
          </p:cNvPr>
          <p:cNvSpPr/>
          <p:nvPr/>
        </p:nvSpPr>
        <p:spPr bwMode="auto">
          <a:xfrm>
            <a:off x="3810000" y="2819400"/>
            <a:ext cx="1524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44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Ben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570653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#2: Convert 35% of the feeder to underground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Outages in zone 2 contribute 77% of the feeder’s customer minutes (trees and vehicles), entire section will be converted to underground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5.5 miles of feeder cable and 1.6 miles of tap cable converted to underground across the 7 zones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Expected reduction of 74% in customer minutes interrupted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BC38D-69E1-401F-91BB-16F528A3F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020" y="2063110"/>
            <a:ext cx="4257960" cy="19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4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Ben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#3: Convert 60% of the main line feeder to underground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3.3 miles of feeder cable and 0.7 miles of tap cable converted to underground across the 5 zones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Expected reduction of 79% in customer minutes interrupted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E53F78-D616-4F9C-A97F-2617B960F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519535"/>
            <a:ext cx="4750420" cy="181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0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-237404"/>
            <a:ext cx="7772400" cy="1447800"/>
          </a:xfrm>
        </p:spPr>
        <p:txBody>
          <a:bodyPr/>
          <a:lstStyle/>
          <a:p>
            <a:r>
              <a:rPr lang="en-US" sz="3600" dirty="0"/>
              <a:t>Ben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690" y="914400"/>
            <a:ext cx="7772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This was the first project where vast sections of the feeder were converted to underground. Based on historical performance the last 20 years, it is warranted.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Also the first project where we designed our feeder cable and switchgear in our non-traditional fashion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With so many sections of underground feeding back to overhead, we experienced severe compression in our time-current coordination of protection devices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Underground subdivisions and developments with interlaced protection systems and protection curves (switchgear fuses -&gt; overhead fuses -&gt; transformer fuses).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High number of padmounted switchgear in feeder cable system, replacement will be critical after failures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Lack of ROW for high number of padmounted switchgear</a:t>
            </a:r>
          </a:p>
          <a:p>
            <a:pPr lvl="1" algn="l"/>
            <a:endParaRPr lang="en-US" sz="2200" dirty="0">
              <a:solidFill>
                <a:srgbClr val="000000"/>
              </a:solidFill>
            </a:endParaRPr>
          </a:p>
          <a:p>
            <a:pPr lvl="0" algn="l"/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41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Ben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801" y="12192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Traditional overhead to underground design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C884EBE-13AD-4C42-9B72-83001D70E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95" t="6111" r="11602" b="5896"/>
          <a:stretch/>
        </p:blipFill>
        <p:spPr bwMode="auto">
          <a:xfrm>
            <a:off x="639821" y="1615751"/>
            <a:ext cx="7960359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76653A-ADDB-421F-898F-040EDC2F6675}"/>
              </a:ext>
            </a:extLst>
          </p:cNvPr>
          <p:cNvCxnSpPr/>
          <p:nvPr/>
        </p:nvCxnSpPr>
        <p:spPr bwMode="auto">
          <a:xfrm>
            <a:off x="1295400" y="3962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400E5B-2797-42CB-A25F-F70B53F89BE9}"/>
              </a:ext>
            </a:extLst>
          </p:cNvPr>
          <p:cNvCxnSpPr>
            <a:cxnSpLocks/>
          </p:cNvCxnSpPr>
          <p:nvPr/>
        </p:nvCxnSpPr>
        <p:spPr bwMode="auto">
          <a:xfrm>
            <a:off x="2286000" y="3962400"/>
            <a:ext cx="1143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FCEE66-979D-426B-B942-DD002C7E90DE}"/>
              </a:ext>
            </a:extLst>
          </p:cNvPr>
          <p:cNvCxnSpPr>
            <a:cxnSpLocks/>
          </p:cNvCxnSpPr>
          <p:nvPr/>
        </p:nvCxnSpPr>
        <p:spPr bwMode="auto">
          <a:xfrm>
            <a:off x="4142999" y="3962400"/>
            <a:ext cx="58140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74B138-1A51-4DBF-8BEE-84565D1CB936}"/>
              </a:ext>
            </a:extLst>
          </p:cNvPr>
          <p:cNvCxnSpPr>
            <a:cxnSpLocks/>
          </p:cNvCxnSpPr>
          <p:nvPr/>
        </p:nvCxnSpPr>
        <p:spPr bwMode="auto">
          <a:xfrm>
            <a:off x="5410200" y="3956180"/>
            <a:ext cx="762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46B07E-F79E-473B-8300-690D6B567E05}"/>
              </a:ext>
            </a:extLst>
          </p:cNvPr>
          <p:cNvCxnSpPr>
            <a:cxnSpLocks/>
          </p:cNvCxnSpPr>
          <p:nvPr/>
        </p:nvCxnSpPr>
        <p:spPr bwMode="auto">
          <a:xfrm>
            <a:off x="6858000" y="395618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3B9974-E3BF-400D-B4F8-06846B98AA33}"/>
              </a:ext>
            </a:extLst>
          </p:cNvPr>
          <p:cNvCxnSpPr>
            <a:cxnSpLocks/>
          </p:cNvCxnSpPr>
          <p:nvPr/>
        </p:nvCxnSpPr>
        <p:spPr bwMode="auto">
          <a:xfrm>
            <a:off x="7924800" y="3959290"/>
            <a:ext cx="136849" cy="622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33F4C8E-D1CA-4233-851A-4694C7E67F6E}"/>
              </a:ext>
            </a:extLst>
          </p:cNvPr>
          <p:cNvSpPr/>
          <p:nvPr/>
        </p:nvSpPr>
        <p:spPr bwMode="auto">
          <a:xfrm flipV="1">
            <a:off x="1371600" y="1907725"/>
            <a:ext cx="685800" cy="2258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ED7423-E9F7-421A-9E41-454EFA834E7A}"/>
              </a:ext>
            </a:extLst>
          </p:cNvPr>
          <p:cNvSpPr/>
          <p:nvPr/>
        </p:nvSpPr>
        <p:spPr bwMode="auto">
          <a:xfrm>
            <a:off x="685800" y="1600200"/>
            <a:ext cx="914400" cy="2919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30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Ben Hill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154" y="1295400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We went back to the first rule of reliability: define the feeder and protect it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Lower large equipment requirements (ROW requirements)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 single looped system between overhead protection devices seamlessly integrated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Intermix of protection types eliminated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Cable loading limitations carefully considered (both in normal and abnormal configurations)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3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9127" y="32657"/>
            <a:ext cx="7772400" cy="1447800"/>
          </a:xfrm>
        </p:spPr>
        <p:txBody>
          <a:bodyPr/>
          <a:lstStyle/>
          <a:p>
            <a:r>
              <a:rPr lang="en-US" sz="3600" dirty="0"/>
              <a:t>Utility Facts and Historical Reliability Improvements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127" y="1369016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2.5 M customers in 155 of 159 counties in GA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76k miles of distribution lines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2600 + distribution feeders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Historical reliability improvements were made on the bottom ranked feeders (ranked by SAIDI and SAIFI)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Improvements were spot improvements and budget only allowed for </a:t>
            </a:r>
            <a:r>
              <a:rPr lang="en-US" sz="2200" u="sng" dirty="0"/>
              <a:t>maintenance</a:t>
            </a:r>
            <a:r>
              <a:rPr lang="en-US" sz="2200" dirty="0"/>
              <a:t> of Company wide SAIDI and SAIFI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New focus has been on improvement of chronic worst performing feeders and substations, </a:t>
            </a:r>
            <a:r>
              <a:rPr lang="en-US" sz="2200" u="sng" dirty="0"/>
              <a:t>improvement</a:t>
            </a:r>
            <a:r>
              <a:rPr lang="en-US" sz="2200" dirty="0"/>
              <a:t> of Company wide SAIDI and SAIFI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Improvements include targeted overhead-to-underground conversions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Divide feeders into 500 or 300 customer count segments for restoration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7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Ben Hill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632D158-6BB0-4CF3-AE4D-ABA447862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48" t="6438" r="16434" b="9804"/>
          <a:stretch/>
        </p:blipFill>
        <p:spPr bwMode="auto">
          <a:xfrm>
            <a:off x="244363" y="1141756"/>
            <a:ext cx="8655274" cy="531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609230-C114-4A5D-8CA0-12D9B04B046F}"/>
              </a:ext>
            </a:extLst>
          </p:cNvPr>
          <p:cNvCxnSpPr>
            <a:cxnSpLocks/>
          </p:cNvCxnSpPr>
          <p:nvPr/>
        </p:nvCxnSpPr>
        <p:spPr bwMode="auto">
          <a:xfrm>
            <a:off x="817984" y="2209800"/>
            <a:ext cx="756401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C2787CC-033C-473C-8554-7B9B98B3AC9B}"/>
              </a:ext>
            </a:extLst>
          </p:cNvPr>
          <p:cNvSpPr/>
          <p:nvPr/>
        </p:nvSpPr>
        <p:spPr bwMode="auto">
          <a:xfrm>
            <a:off x="244363" y="1103189"/>
            <a:ext cx="1600200" cy="5473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65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Ben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Expect to finish March 2020 (clean-up, OH removal)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Most of the new cable was energized by December 2019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16 month construction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4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Recap of Pilot Projects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Recap of pilot projects: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Mystery Valley: OH to UD conversion for 10% of 3ph mainline (feeder)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Roswell: 25% of 3ph mainline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Ben Hill: 50% of 3ph mainline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73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Kirkwood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Proposed for Kirkwood: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OH to UD conversion for 100% of multiphase primary (2ph or 3ph)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Sectionalizing to 500 customers per segment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Use DA devices to segment feeders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1ph tap recloser installations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54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Kirkwood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20 kV system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2 feeders selected for pilot, each with 2000 customers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Both circuits are relatively short, opportunity to convert all multi-phase primary to UD.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1: 27 total miles / 17 OH, 10 UD / 6.1 multiphase to convert to UD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2: 16 total miles / 15 OH, 1 UD / 6.6 multiphase to convert to UD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Mostly residential area with associated small commercial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05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9DBD2C-278D-45CF-B64E-CEC955AC8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4229E-37C3-4A01-8DCB-8C968895958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F3172B0-054F-4E07-89AF-075C7A271AC3}"/>
              </a:ext>
            </a:extLst>
          </p:cNvPr>
          <p:cNvSpPr txBox="1">
            <a:spLocks/>
          </p:cNvSpPr>
          <p:nvPr/>
        </p:nvSpPr>
        <p:spPr bwMode="auto">
          <a:xfrm>
            <a:off x="685800" y="152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Kirkwood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380434A-93E6-4C6A-8973-5FDDF30A9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143000"/>
            <a:ext cx="676275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91F233-4768-496B-90CA-99F961EBA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779452"/>
            <a:ext cx="2184400" cy="1600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Challenges:</a:t>
            </a:r>
          </a:p>
          <a:p>
            <a:r>
              <a:rPr lang="en-US" altLang="en-US" sz="1400" dirty="0"/>
              <a:t> </a:t>
            </a:r>
          </a:p>
          <a:p>
            <a:r>
              <a:rPr lang="en-US" altLang="en-US" sz="1400" dirty="0"/>
              <a:t>Tree Canopy</a:t>
            </a:r>
          </a:p>
          <a:p>
            <a:endParaRPr lang="en-US" altLang="en-US" sz="1400" dirty="0"/>
          </a:p>
          <a:p>
            <a:r>
              <a:rPr lang="en-US" altLang="en-US" sz="1400" dirty="0"/>
              <a:t>Limited ROW</a:t>
            </a:r>
          </a:p>
          <a:p>
            <a:endParaRPr lang="en-US" altLang="en-US" sz="1400" dirty="0"/>
          </a:p>
          <a:p>
            <a:r>
              <a:rPr lang="en-US" altLang="en-US" sz="1400" dirty="0"/>
              <a:t>Traffic Congestion</a:t>
            </a:r>
          </a:p>
        </p:txBody>
      </p:sp>
    </p:spTree>
    <p:extLst>
      <p:ext uri="{BB962C8B-B14F-4D97-AF65-F5344CB8AC3E}">
        <p14:creationId xmlns:p14="http://schemas.microsoft.com/office/powerpoint/2010/main" val="814546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Kirkwood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 true pilot to a Grid Investment Project.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Objectives desired: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Gain insight into contract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Land acquisition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Contractor / manpower resources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Customer communications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Material / Supply Chain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Metro Atlanta construction challenges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14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Kirkwood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Historical reliability performance of 2 feeders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1: Statewide performance rank = 89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2: Statewide performance rank = 205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Estimated improvements: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1: 54% CMI reduction; 55% CE reduction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2: 63% CMI reduction; 49% CE reduction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07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Kirkwood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Estimate for both feeders: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5 miles 3ph feeder cable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36 miles of tap cable, configured in either 2ph or 3ph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29 mainline switching cubicles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Sectionalize from feeder cable to tap cable and divide the feeder into 500 customer count segments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09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Kirkwood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Design and engineering is complete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Currently acquiring easements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Construction to start tentatively November 2019 in limited areas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Property impact is significant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Plan to complete by end of 2020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Currently lining up manpower for construction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8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-4665"/>
            <a:ext cx="7772400" cy="1447800"/>
          </a:xfrm>
        </p:spPr>
        <p:txBody>
          <a:bodyPr/>
          <a:lstStyle/>
          <a:p>
            <a:r>
              <a:rPr lang="en-US" sz="3600" dirty="0"/>
              <a:t>Mystery Valley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926979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4 feeders, 25 kV system, approximately 3000 customers per feeder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Ranking of feeders in 2018 was #5, #37, #42, and #85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Each 500 customer count segment on each feeder is analyzed regarding historical faults, significant tree canopy, and BIL issues on the overhead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Divide the feeders into 500 customer count segments to allow FLISR system to restore 80+% of feeder after permanent fault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Analysis includes customer count, number of outages, number of momentary events, and percentage contribution of events in the segment to overall feeder reliability</a:t>
            </a:r>
          </a:p>
          <a:p>
            <a:pPr lvl="1" algn="l"/>
            <a:endParaRPr lang="en-US" sz="2200" dirty="0">
              <a:solidFill>
                <a:srgbClr val="00000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84A171-C5C2-4506-9095-87AF690B6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864" y="5091803"/>
            <a:ext cx="3458271" cy="15568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52636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1447800"/>
                <a:ext cx="7772400" cy="603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</a:rPr>
                  <a:t>Reliability costs calculated with Cost of Outage Minute Avoided (COMA)</a:t>
                </a:r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</a:rPr>
                  <a:t>COMA = Cost of Project / # Outage Minutes Saved</a:t>
                </a:r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</a:rPr>
                  <a:t>Performed per segment or improvement type to value the improvement</a:t>
                </a:r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0000"/>
                  </a:solidFill>
                </a:endParaRPr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</a:rPr>
                  <a:t>Another calculation is Avoided Customer Events (ACE)</a:t>
                </a:r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</a:rPr>
                  <a:t>Convert events to minutes by multiplying by 90 (historical CAIDI number)</a:t>
                </a:r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</a:rPr>
                  <a:t>Total Reliability Cost per Minute Avoided (combination of COMA and ACE) = </a:t>
                </a:r>
              </a:p>
              <a:p>
                <a:pPr lvl="1" algn="l"/>
                <a:r>
                  <a:rPr lang="en-US" sz="22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𝐶𝑜𝑠𝑡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𝑃𝑟𝑜𝑗𝑒𝑐𝑡</m:t>
                        </m:r>
                      </m:num>
                      <m:den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𝐸𝑣𝑒𝑛𝑡𝑠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𝐴𝑣𝑜𝑖𝑑𝑒𝑑</m:t>
                            </m:r>
                          </m:e>
                        </m:d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90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𝑀𝑖𝑛𝑢𝑡𝑒𝑠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𝐴𝑣𝑜𝑖𝑑𝑒𝑑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0000"/>
                  </a:solidFill>
                  <a:latin typeface="+mn-lt"/>
                </a:endParaRPr>
              </a:p>
              <a:p>
                <a:pPr lvl="1" algn="l"/>
                <a:endParaRPr lang="en-US" sz="2200" dirty="0">
                  <a:solidFill>
                    <a:srgbClr val="000000"/>
                  </a:solidFill>
                </a:endParaRPr>
              </a:p>
              <a:p>
                <a:pPr lvl="0" algn="l"/>
                <a:endParaRPr lang="en-US" sz="2200" dirty="0">
                  <a:solidFill>
                    <a:srgbClr val="000000"/>
                  </a:solidFill>
                </a:endParaRPr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0000"/>
                  </a:solidFill>
                </a:endParaRPr>
              </a:p>
              <a:p>
                <a:pPr lvl="0" algn="l"/>
                <a:endParaRPr lang="en-US" sz="2200" dirty="0">
                  <a:solidFill>
                    <a:srgbClr val="000000"/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47800"/>
                <a:ext cx="7772400" cy="6036589"/>
              </a:xfrm>
              <a:prstGeom prst="rect">
                <a:avLst/>
              </a:prstGeom>
              <a:blipFill>
                <a:blip r:embed="rId3"/>
                <a:stretch>
                  <a:fillRect l="-941" t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6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48046"/>
            <a:ext cx="7772400" cy="990600"/>
          </a:xfrm>
        </p:spPr>
        <p:txBody>
          <a:bodyPr/>
          <a:lstStyle/>
          <a:p>
            <a:r>
              <a:rPr lang="en-US" sz="3600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0BA368F-F665-453A-B545-CCA670313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129580"/>
              </p:ext>
            </p:extLst>
          </p:nvPr>
        </p:nvGraphicFramePr>
        <p:xfrm>
          <a:off x="381001" y="914400"/>
          <a:ext cx="8762999" cy="564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7148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Current Grid Investment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Approved by GA Public Service Commission in December 2019, 3 year plan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$1B spend for distribution over 3 years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44 circuits to be converted to UD over three years</a:t>
            </a:r>
          </a:p>
          <a:p>
            <a:pPr lvl="0" algn="l"/>
            <a:endParaRPr lang="en-US" sz="2200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The proposed 12 year Grid Investment Plan touches 800 distribution circuits. 220 circuits are designated for OH to UD conversions (about 25%).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Cost wise, about 75% of the funds are designated for OH to UD conversions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45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701F-1130-4C49-9284-804D4179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67000"/>
            <a:ext cx="8229600" cy="1143000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5FDCB-BBE6-4C2A-B26D-3D29D1CB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4229E-37C3-4A01-8DCB-8C968895958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9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Mystery Valley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Overhead-to-underground conversion engineered on 2 feeders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1 mile feeder cable on feeder 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0.38 miles feeder cable on feeder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All feeders received distribution automation, BIL improvements, and recloser additions / relocations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Expected results of all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3: 60% reduction in customer minutes and 44% reduction in momentary outages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4: 92% reduction in customer minutes and 61% reduction in momentary outages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4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Mystery Valley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896" y="1487329"/>
            <a:ext cx="7772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2016 – 2017 was the reliability and outage data studied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2018 was construction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Reliability data was reviewed 12 months after construction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Comparisons were made to adjacent feeders (similar weather, vehicles, and vegetation) as well as historical Mystery Valley performance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Comparisons made on blue sky days, storm events, and excluded events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80% CMI improvement seen vs 2017 data; noticeably better (33%) than adjacent circuits vs 2017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Average 2016 and 2017 data, 73% reduction in CMI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Blue sky day comparison = about the same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Major reductions in CMI seen during storm events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2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Mystery Valley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896" y="1487329"/>
            <a:ext cx="777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Results for the 2 feeders that were converted to UD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95% reduction in total CMI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Only a small portion of each feeder was converted. Other improvements help significantly, namely sectionalizing and FLISR restoration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8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Roswell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5 feeders, 25 kV system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Project encompassed 2 feeders on same substation bank based on outage analysis and customer complaints for voltage sags due to adjacent feeder faults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1: 2700 customers, # 3 feeder ranking in 2018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2: 3000 customers, # 61 feeder ranking in 2018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2072D-CC88-425D-9532-32DE02B41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8" y="3967049"/>
            <a:ext cx="3857624" cy="25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5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Roswell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C0DEF-56ED-4797-BF52-12A80DE163FB}"/>
              </a:ext>
            </a:extLst>
          </p:cNvPr>
          <p:cNvSpPr txBox="1"/>
          <p:nvPr/>
        </p:nvSpPr>
        <p:spPr>
          <a:xfrm>
            <a:off x="901543" y="1752600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Area is heavily treed with aging existing underground assets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Divide the feeders into 500 customer count segments to allow FLISR system to restore 80+% of feeder after permanent fault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1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Reroute overhead feeder exit from ROW, convert to 1.5 miles underground feeder cable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Convert other 1.5 mile and 1.0 mile segments of feeder to underground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Feeder 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Convert 0.9 miles to underground (worse performing taps)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8793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3600" dirty="0"/>
              <a:t>Roswell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943" y="6457950"/>
            <a:ext cx="473076" cy="400050"/>
          </a:xfrm>
        </p:spPr>
        <p:txBody>
          <a:bodyPr/>
          <a:lstStyle/>
          <a:p>
            <a:pPr>
              <a:defRPr/>
            </a:pPr>
            <a:fld id="{3B1EE6E3-1100-4999-9856-FC7418E4653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C0DEF-56ED-4797-BF52-12A80DE163FB}"/>
              </a:ext>
            </a:extLst>
          </p:cNvPr>
          <p:cNvSpPr txBox="1"/>
          <p:nvPr/>
        </p:nvSpPr>
        <p:spPr>
          <a:xfrm>
            <a:off x="901543" y="1752600"/>
            <a:ext cx="777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Both feeders received device installations to mitigate voltage sags, tap recloser installations, and tree trimming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Expected results of all improvements: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Feeder 1: 68% reduction in customer minutes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Feeder 2: 78% reduction in customer minutes </a:t>
            </a:r>
          </a:p>
        </p:txBody>
      </p:sp>
    </p:spTree>
    <p:extLst>
      <p:ext uri="{BB962C8B-B14F-4D97-AF65-F5344CB8AC3E}">
        <p14:creationId xmlns:p14="http://schemas.microsoft.com/office/powerpoint/2010/main" val="800098271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Narrow"/>
        <a:ea typeface="ＭＳ Ｐゴシック"/>
        <a:cs typeface="ＭＳ Ｐゴシック"/>
      </a:majorFont>
      <a:minorFont>
        <a:latin typeface="Arial Narrow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22278</TotalTime>
  <Words>2123</Words>
  <Application>Microsoft Office PowerPoint</Application>
  <PresentationFormat>Letter Paper (8.5x11 in)</PresentationFormat>
  <Paragraphs>346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Narrow</vt:lpstr>
      <vt:lpstr>Cambria Math</vt:lpstr>
      <vt:lpstr>Times New Roman</vt:lpstr>
      <vt:lpstr>Wingdings</vt:lpstr>
      <vt:lpstr>3_Default Design</vt:lpstr>
      <vt:lpstr>Blank Presentation</vt:lpstr>
      <vt:lpstr>Georgia Power’s Strategic Overhead-to-Underground Conversions</vt:lpstr>
      <vt:lpstr>Utility Facts and Historical Reliability Improvements</vt:lpstr>
      <vt:lpstr>Mystery Valley</vt:lpstr>
      <vt:lpstr>Mystery Valley</vt:lpstr>
      <vt:lpstr>Mystery Valley</vt:lpstr>
      <vt:lpstr>Mystery Valley</vt:lpstr>
      <vt:lpstr>Roswell</vt:lpstr>
      <vt:lpstr>Roswell</vt:lpstr>
      <vt:lpstr>Roswell</vt:lpstr>
      <vt:lpstr>Roswell</vt:lpstr>
      <vt:lpstr>Ben Hill</vt:lpstr>
      <vt:lpstr>Ben Hill</vt:lpstr>
      <vt:lpstr>Ben Hill</vt:lpstr>
      <vt:lpstr>Ben Hill</vt:lpstr>
      <vt:lpstr>Ben Hill</vt:lpstr>
      <vt:lpstr>Ben Hill</vt:lpstr>
      <vt:lpstr>Ben Hill</vt:lpstr>
      <vt:lpstr>Ben Hill</vt:lpstr>
      <vt:lpstr>Ben Hill </vt:lpstr>
      <vt:lpstr>Ben Hill </vt:lpstr>
      <vt:lpstr>Ben Hill</vt:lpstr>
      <vt:lpstr>Recap of Pilot Projects</vt:lpstr>
      <vt:lpstr>Kirkwood</vt:lpstr>
      <vt:lpstr>Kirkwood</vt:lpstr>
      <vt:lpstr>PowerPoint Presentation</vt:lpstr>
      <vt:lpstr>Kirkwood</vt:lpstr>
      <vt:lpstr>Kirkwood</vt:lpstr>
      <vt:lpstr>Kirkwood</vt:lpstr>
      <vt:lpstr>Kirkwood</vt:lpstr>
      <vt:lpstr>Conclusions</vt:lpstr>
      <vt:lpstr>Conclusions</vt:lpstr>
      <vt:lpstr>Current Grid Investment Plan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Session</dc:title>
  <dc:creator>Rachel Mosier</dc:creator>
  <cp:lastModifiedBy>Reepe, Robert B., III</cp:lastModifiedBy>
  <cp:revision>908</cp:revision>
  <cp:lastPrinted>2020-01-23T16:35:19Z</cp:lastPrinted>
  <dcterms:created xsi:type="dcterms:W3CDTF">2007-09-28T18:31:44Z</dcterms:created>
  <dcterms:modified xsi:type="dcterms:W3CDTF">2020-01-27T12:03:12Z</dcterms:modified>
</cp:coreProperties>
</file>